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69" r:id="rId1"/>
  </p:sldMasterIdLst>
  <p:notesMasterIdLst>
    <p:notesMasterId r:id="rId29"/>
  </p:notesMasterIdLst>
  <p:sldIdLst>
    <p:sldId id="256" r:id="rId2"/>
    <p:sldId id="272" r:id="rId3"/>
    <p:sldId id="273" r:id="rId4"/>
    <p:sldId id="277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96" r:id="rId19"/>
    <p:sldId id="297" r:id="rId20"/>
    <p:sldId id="274" r:id="rId21"/>
    <p:sldId id="275" r:id="rId22"/>
    <p:sldId id="276" r:id="rId23"/>
    <p:sldId id="299" r:id="rId24"/>
    <p:sldId id="281" r:id="rId25"/>
    <p:sldId id="280" r:id="rId26"/>
    <p:sldId id="269" r:id="rId27"/>
    <p:sldId id="271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8BE1FE49-DA5B-7547-9201-AC73C04EB33E}">
          <p14:sldIdLst>
            <p14:sldId id="256"/>
            <p14:sldId id="272"/>
            <p14:sldId id="273"/>
            <p14:sldId id="277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6"/>
            <p14:sldId id="297"/>
            <p14:sldId id="274"/>
            <p14:sldId id="275"/>
            <p14:sldId id="276"/>
            <p14:sldId id="299"/>
            <p14:sldId id="281"/>
            <p14:sldId id="280"/>
            <p14:sldId id="269"/>
            <p14:sldId id="271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0" autoAdjust="0"/>
    <p:restoredTop sz="94643" autoAdjust="0"/>
  </p:normalViewPr>
  <p:slideViewPr>
    <p:cSldViewPr snapToGrid="0" snapToObjects="1">
      <p:cViewPr>
        <p:scale>
          <a:sx n="66" d="100"/>
          <a:sy n="66" d="100"/>
        </p:scale>
        <p:origin x="-1440" y="-5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6C2EB7-4FE1-0145-BAAF-4D7DE7DF88C9}" type="datetimeFigureOut">
              <a:rPr lang="pt-BR" smtClean="0"/>
              <a:t>20/06/2016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F572C4-1653-A746-8182-35101AF0EA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8502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910A2-AEE9-494C-8ECE-D83CCFC17B69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 smtClean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2548899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Arraste a imagem para o espaço reservado ou clique no ícone para adicionar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3BD9E-5B88-0C4B-9505-8FCED04AF271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6952-4E48-774C-830F-434D8CB1F8AA}" type="slidenum">
              <a:rPr lang="en-US" smtClean="0"/>
              <a:pPr/>
              <a:t>‹#›</a:t>
            </a:fld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116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1E35D-B975-3F4F-BFBA-FC0F271430BE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6952-4E48-774C-830F-434D8CB1F8AA}" type="slidenum">
              <a:rPr lang="en-US" smtClean="0"/>
              <a:pPr/>
              <a:t>‹#›</a:t>
            </a:fld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3650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C2A2-1E04-6147-8E09-7B480616B389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6952-4E48-774C-830F-434D8CB1F8AA}" type="slidenum">
              <a:rPr lang="en-US" smtClean="0"/>
              <a:pPr/>
              <a:t>‹#›</a:t>
            </a:fld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69113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6E62F-DF90-7C45-B32E-F018412E7A1A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6952-4E48-774C-830F-434D8CB1F8AA}" type="slidenum">
              <a:rPr lang="en-US" smtClean="0"/>
              <a:pPr/>
              <a:t>‹#›</a:t>
            </a:fld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4220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D4701-6CC1-3046-9984-CD40D45677DA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6952-4E48-774C-830F-434D8CB1F8AA}" type="slidenum">
              <a:rPr lang="en-US" smtClean="0"/>
              <a:pPr/>
              <a:t>‹#›</a:t>
            </a:fld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33276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D1A75-3DD2-BF4B-A756-F4C41EA5D713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6952-4E48-774C-830F-434D8CB1F8AA}" type="slidenum">
              <a:rPr lang="en-US" smtClean="0"/>
              <a:pPr/>
              <a:t>‹#›</a:t>
            </a:fld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0705F-BFA7-2146-82E4-F98876D59FC6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8555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3136-878A-1E42-8EBC-EE9076C842CC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755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768A-70D4-5341-89FE-2C77E4E108E6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5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Arredondado em um Canto Diagonal 6"/>
          <p:cNvSpPr/>
          <p:nvPr userDrawn="1"/>
        </p:nvSpPr>
        <p:spPr>
          <a:xfrm>
            <a:off x="9203864" y="0"/>
            <a:ext cx="2973388" cy="68580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3639" y="6172200"/>
            <a:ext cx="1142245" cy="6699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529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619BA-50EB-BE4E-B3B6-B042CA3512F6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71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703A8-BCAB-3341-BE6C-F6E5BAA2F38C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6A2B-BB1B-ED42-B3E6-8A2921BA1BFD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739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63E80-2319-074E-85E8-2C01938C4310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187190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CC015-2D07-C548-8FB4-2780CACB760D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681095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Arraste a imagem para o espaço reservado ou clique no ícone para adicionar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8F2E4-DE8D-D64D-8368-708812B696C4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952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5913753-D19B-8941-866F-AE50A85BE452}" type="datetime1">
              <a:rPr lang="pt-BR" smtClean="0"/>
              <a:t>20/06/2016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ABF6952-4E48-774C-830F-434D8CB1F8AA}" type="slidenum">
              <a:rPr lang="en-US" smtClean="0"/>
              <a:pPr/>
              <a:t>‹#›</a:t>
            </a:fld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3879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081" y="198303"/>
            <a:ext cx="11088688" cy="2971801"/>
          </a:xfrm>
        </p:spPr>
        <p:txBody>
          <a:bodyPr>
            <a:normAutofit/>
          </a:bodyPr>
          <a:lstStyle/>
          <a:p>
            <a:pPr algn="ctr"/>
            <a:r>
              <a:rPr lang="pt-BR" sz="3200" dirty="0"/>
              <a:t>Uma abordagem sobre a utilização </a:t>
            </a:r>
            <a:r>
              <a:rPr lang="pt-BR" sz="3200" dirty="0" smtClean="0"/>
              <a:t/>
            </a:r>
            <a:br>
              <a:rPr lang="pt-BR" sz="3200" dirty="0" smtClean="0"/>
            </a:br>
            <a:r>
              <a:rPr lang="pt-BR" sz="3200" dirty="0" smtClean="0"/>
              <a:t>de </a:t>
            </a:r>
            <a:r>
              <a:rPr lang="pt-BR" sz="3200" dirty="0"/>
              <a:t>paralelismo em </a:t>
            </a:r>
            <a:r>
              <a:rPr lang="pt-BR" sz="3200" dirty="0" smtClean="0"/>
              <a:t>algoritmos genéticos </a:t>
            </a:r>
            <a:r>
              <a:rPr lang="pt-BR" sz="3200" dirty="0"/>
              <a:t>aplicados em busca </a:t>
            </a:r>
            <a:r>
              <a:rPr lang="pt-BR" sz="3200" dirty="0" smtClean="0"/>
              <a:t>heurística </a:t>
            </a:r>
            <a:r>
              <a:rPr lang="pt-BR" sz="3200" dirty="0"/>
              <a:t>de </a:t>
            </a:r>
            <a:r>
              <a:rPr lang="pt-BR" sz="3200" dirty="0" smtClean="0"/>
              <a:t>caminhos</a:t>
            </a:r>
            <a:br>
              <a:rPr lang="pt-BR" sz="3200" dirty="0" smtClean="0"/>
            </a:br>
            <a:r>
              <a:rPr lang="pt-BR" sz="3200" dirty="0" smtClean="0"/>
              <a:t/>
            </a:r>
            <a:br>
              <a:rPr lang="pt-BR" sz="3200" dirty="0" smtClean="0"/>
            </a:br>
            <a:r>
              <a:rPr lang="pt-BR" sz="1600" dirty="0" smtClean="0"/>
              <a:t>junho/2016</a:t>
            </a:r>
            <a:endParaRPr lang="pt-BR" sz="16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u="sng" dirty="0">
                <a:solidFill>
                  <a:schemeClr val="tx1"/>
                </a:solidFill>
              </a:rPr>
              <a:t>Rodrigo </a:t>
            </a:r>
            <a:r>
              <a:rPr lang="pt-BR" u="sng" dirty="0" smtClean="0">
                <a:solidFill>
                  <a:schemeClr val="tx1"/>
                </a:solidFill>
              </a:rPr>
              <a:t>Mendonça </a:t>
            </a:r>
            <a:r>
              <a:rPr lang="pt-BR" u="sng" dirty="0">
                <a:solidFill>
                  <a:schemeClr val="tx1"/>
                </a:solidFill>
              </a:rPr>
              <a:t>da </a:t>
            </a:r>
            <a:r>
              <a:rPr lang="pt-BR" u="sng" dirty="0" smtClean="0">
                <a:solidFill>
                  <a:schemeClr val="tx1"/>
                </a:solidFill>
              </a:rPr>
              <a:t>Paixão</a:t>
            </a:r>
            <a:endParaRPr lang="pt-BR" u="sng" dirty="0">
              <a:solidFill>
                <a:schemeClr val="tx1"/>
              </a:solidFill>
            </a:endParaRPr>
          </a:p>
          <a:p>
            <a:r>
              <a:rPr lang="pt-BR" u="sng" dirty="0">
                <a:solidFill>
                  <a:schemeClr val="tx1"/>
                </a:solidFill>
              </a:rPr>
              <a:t>Lucas Teles </a:t>
            </a:r>
            <a:r>
              <a:rPr lang="pt-BR" u="sng" dirty="0" smtClean="0">
                <a:solidFill>
                  <a:schemeClr val="tx1"/>
                </a:solidFill>
              </a:rPr>
              <a:t>Agostinho</a:t>
            </a:r>
          </a:p>
          <a:p>
            <a:endParaRPr lang="pt-BR" u="sng" dirty="0">
              <a:solidFill>
                <a:schemeClr val="tx1"/>
              </a:solidFill>
            </a:endParaRPr>
          </a:p>
          <a:p>
            <a:r>
              <a:rPr lang="pt-BR" u="sng" dirty="0" smtClean="0">
                <a:solidFill>
                  <a:schemeClr val="tx1"/>
                </a:solidFill>
              </a:rPr>
              <a:t>Orientador: Professor Dr. Eduardo </a:t>
            </a:r>
            <a:r>
              <a:rPr lang="pt-BR" u="sng" dirty="0" err="1" smtClean="0">
                <a:solidFill>
                  <a:schemeClr val="tx1"/>
                </a:solidFill>
              </a:rPr>
              <a:t>Heredia</a:t>
            </a:r>
            <a:endParaRPr lang="pt-BR" u="sng" dirty="0" smtClean="0">
              <a:solidFill>
                <a:schemeClr val="tx1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6199" y="5425358"/>
            <a:ext cx="16256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0556" y="881322"/>
            <a:ext cx="6662134" cy="5838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922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538" y="898196"/>
            <a:ext cx="6695031" cy="5821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5572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878" y="881323"/>
            <a:ext cx="6773636" cy="5910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695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188" y="905787"/>
            <a:ext cx="6595155" cy="58138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098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099" y="899905"/>
            <a:ext cx="6657975" cy="581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170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286" y="881322"/>
            <a:ext cx="6618516" cy="5850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585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384" y="985590"/>
            <a:ext cx="7429274" cy="5734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5144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355" y="881323"/>
            <a:ext cx="7547463" cy="5838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972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" y="881323"/>
            <a:ext cx="7603445" cy="5901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371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592" y="982923"/>
            <a:ext cx="7463540" cy="5736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388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busca </a:t>
            </a:r>
            <a:r>
              <a:rPr lang="pt-BR" dirty="0"/>
              <a:t>de </a:t>
            </a:r>
            <a:r>
              <a:rPr lang="pt-BR" dirty="0" smtClean="0"/>
              <a:t>caminho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</a:t>
            </a:r>
            <a:r>
              <a:rPr lang="pt-BR" sz="1400" dirty="0" smtClean="0">
                <a:solidFill>
                  <a:schemeClr val="tx1"/>
                </a:solidFill>
              </a:rPr>
              <a:t>Algoritmo A*</a:t>
            </a:r>
          </a:p>
          <a:p>
            <a:r>
              <a:rPr lang="pt-BR" sz="1400" dirty="0" smtClean="0">
                <a:solidFill>
                  <a:schemeClr val="tx1"/>
                </a:solidFill>
              </a:rPr>
              <a:t>3</a:t>
            </a:r>
            <a:r>
              <a:rPr lang="pt-BR" sz="1400" dirty="0">
                <a:solidFill>
                  <a:schemeClr val="tx1"/>
                </a:solidFill>
              </a:rPr>
              <a:t>. Algoritmo A*</a:t>
            </a:r>
          </a:p>
          <a:p>
            <a:r>
              <a:rPr lang="pt-BR" sz="1400" dirty="0" smtClean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 smtClean="0">
                <a:solidFill>
                  <a:schemeClr val="tx1"/>
                </a:solidFill>
              </a:rPr>
              <a:t>5</a:t>
            </a:r>
            <a:r>
              <a:rPr lang="pt-BR" sz="1400" dirty="0">
                <a:solidFill>
                  <a:schemeClr val="tx1"/>
                </a:solidFill>
              </a:rPr>
              <a:t>. Algoritmos </a:t>
            </a:r>
            <a:r>
              <a:rPr lang="pt-BR" sz="1400" dirty="0" smtClean="0">
                <a:solidFill>
                  <a:schemeClr val="tx1"/>
                </a:solidFill>
              </a:rPr>
              <a:t>Genéticos</a:t>
            </a:r>
          </a:p>
          <a:p>
            <a:r>
              <a:rPr lang="pt-BR" sz="1400" dirty="0" smtClean="0">
                <a:solidFill>
                  <a:schemeClr val="tx1"/>
                </a:solidFill>
              </a:rPr>
              <a:t>6</a:t>
            </a:r>
            <a:r>
              <a:rPr lang="pt-BR" sz="1400" dirty="0">
                <a:solidFill>
                  <a:schemeClr val="tx1"/>
                </a:solidFill>
              </a:rPr>
              <a:t>. Algoritmos </a:t>
            </a:r>
            <a:r>
              <a:rPr lang="pt-BR" sz="1400" dirty="0" smtClean="0">
                <a:solidFill>
                  <a:schemeClr val="tx1"/>
                </a:solidFill>
              </a:rPr>
              <a:t>Genéticos e A*</a:t>
            </a:r>
          </a:p>
          <a:p>
            <a:r>
              <a:rPr lang="pt-BR" sz="1400" dirty="0" smtClean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 smtClean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 smtClean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 smtClean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 smtClean="0">
                <a:solidFill>
                  <a:schemeClr val="tx1"/>
                </a:solidFill>
              </a:rPr>
              <a:t>12. Perguntas</a:t>
            </a:r>
            <a:endParaRPr lang="pt-BR" sz="1400" dirty="0">
              <a:solidFill>
                <a:schemeClr val="tx1"/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684212" y="1046615"/>
            <a:ext cx="48189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O </a:t>
            </a:r>
            <a:r>
              <a:rPr lang="pt-BR" sz="2400" dirty="0"/>
              <a:t>que é busca de caminho?</a:t>
            </a:r>
            <a:endParaRPr lang="pt-BR" sz="2400" dirty="0" smtClean="0"/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Por </a:t>
            </a:r>
            <a:r>
              <a:rPr lang="pt-BR" sz="2400" dirty="0"/>
              <a:t>que é importante?</a:t>
            </a:r>
            <a:endParaRPr lang="pt-BR" sz="2400" dirty="0" smtClean="0"/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Onde </a:t>
            </a:r>
            <a:r>
              <a:rPr lang="pt-BR" sz="2400" dirty="0"/>
              <a:t>é usado?</a:t>
            </a:r>
            <a:endParaRPr lang="pt-BR" sz="2400" dirty="0" smtClean="0"/>
          </a:p>
        </p:txBody>
      </p:sp>
      <p:pic>
        <p:nvPicPr>
          <p:cNvPr id="20482" name="Picture 2" descr="ms-pac-man-classic-arcade-cabinet-maze-one-700x700.png (700×700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9676" y="2246943"/>
            <a:ext cx="4472735" cy="4472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401" y="2246944"/>
            <a:ext cx="3038475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5" name="Picture 5" descr="http://www.mindfusion.eu/screenshots/gallery5_net_pr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332" y="4910788"/>
            <a:ext cx="2888544" cy="1808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465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/>
              <a:t>Algoritmo </a:t>
            </a:r>
            <a:r>
              <a:rPr lang="pt-BR" dirty="0" smtClean="0"/>
              <a:t>Genético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684212" y="1162730"/>
            <a:ext cx="36439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O que </a:t>
            </a:r>
            <a:r>
              <a:rPr lang="en-US" sz="2400" dirty="0" err="1" smtClean="0"/>
              <a:t>é</a:t>
            </a:r>
            <a:r>
              <a:rPr lang="en-US" sz="2400" dirty="0" smtClean="0"/>
              <a:t>?</a:t>
            </a:r>
            <a:endParaRPr lang="pt-BR" sz="2400" dirty="0" smtClean="0"/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Como </a:t>
            </a:r>
            <a:r>
              <a:rPr lang="pt-BR" sz="2400" dirty="0"/>
              <a:t>ele funciona</a:t>
            </a:r>
            <a:r>
              <a:rPr lang="pt-BR" sz="2400" dirty="0" smtClean="0"/>
              <a:t>? </a:t>
            </a:r>
            <a:endParaRPr lang="pt-BR" sz="2400" dirty="0" smtClean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570" y="400699"/>
            <a:ext cx="2837185" cy="6272635"/>
          </a:xfrm>
          <a:prstGeom prst="rect">
            <a:avLst/>
          </a:prstGeom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191" y="2342070"/>
            <a:ext cx="5637261" cy="391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5706907" y="6314844"/>
            <a:ext cx="476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147300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/>
              <a:t>Algoritmo </a:t>
            </a:r>
            <a:r>
              <a:rPr lang="pt-BR" dirty="0" smtClean="0"/>
              <a:t>Genético Paralelo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2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979" y="2602669"/>
            <a:ext cx="3178707" cy="4017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CaixaDeTexto 7"/>
          <p:cNvSpPr txBox="1"/>
          <p:nvPr/>
        </p:nvSpPr>
        <p:spPr>
          <a:xfrm>
            <a:off x="684212" y="1162730"/>
            <a:ext cx="45656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Como funciona</a:t>
            </a:r>
            <a:r>
              <a:rPr lang="pt-BR" sz="2400" dirty="0" smtClean="0"/>
              <a:t>? </a:t>
            </a:r>
            <a:endParaRPr lang="pt-BR" sz="2400" dirty="0" smtClean="0"/>
          </a:p>
          <a:p>
            <a:pPr marL="285750" indent="-285750">
              <a:buFont typeface="Arial" charset="0"/>
              <a:buChar char="•"/>
            </a:pPr>
            <a:r>
              <a:rPr lang="pt-BR" sz="2400" dirty="0"/>
              <a:t>Quais os pontos </a:t>
            </a:r>
            <a:r>
              <a:rPr lang="pt-BR" sz="2400" dirty="0" smtClean="0"/>
              <a:t>Positivos?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Quais os pontos negativos?</a:t>
            </a:r>
          </a:p>
        </p:txBody>
      </p:sp>
      <p:sp>
        <p:nvSpPr>
          <p:cNvPr id="3" name="Rectangle 2"/>
          <p:cNvSpPr/>
          <p:nvPr/>
        </p:nvSpPr>
        <p:spPr>
          <a:xfrm>
            <a:off x="8513909" y="6435218"/>
            <a:ext cx="476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1151043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-89118"/>
            <a:ext cx="8415543" cy="943095"/>
          </a:xfrm>
        </p:spPr>
        <p:txBody>
          <a:bodyPr>
            <a:normAutofit/>
          </a:bodyPr>
          <a:lstStyle/>
          <a:p>
            <a:r>
              <a:rPr lang="pt-BR" dirty="0" smtClean="0"/>
              <a:t>algoritmo genético </a:t>
            </a:r>
            <a:r>
              <a:rPr lang="pt-BR" dirty="0"/>
              <a:t>com o A*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2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5" name="Picture 2" descr="C:\Users\telesl\Desktop\gasta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287" y="3299996"/>
            <a:ext cx="3532206" cy="1858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/>
          <p:cNvSpPr txBox="1"/>
          <p:nvPr/>
        </p:nvSpPr>
        <p:spPr>
          <a:xfrm>
            <a:off x="684212" y="1162730"/>
            <a:ext cx="45656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Como funciona</a:t>
            </a:r>
            <a:r>
              <a:rPr lang="pt-BR" sz="2400" dirty="0" smtClean="0"/>
              <a:t>? </a:t>
            </a:r>
            <a:endParaRPr lang="pt-BR" sz="2400" dirty="0" smtClean="0"/>
          </a:p>
          <a:p>
            <a:pPr marL="285750" indent="-285750">
              <a:buFont typeface="Arial" charset="0"/>
              <a:buChar char="•"/>
            </a:pPr>
            <a:r>
              <a:rPr lang="pt-BR" sz="2400" dirty="0"/>
              <a:t>Quais os pontos p</a:t>
            </a:r>
            <a:r>
              <a:rPr lang="pt-BR" sz="2400" dirty="0" smtClean="0"/>
              <a:t>ositivos?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Quais os pontos negativos?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129" y="2466094"/>
            <a:ext cx="4440167" cy="415712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288517" y="6305072"/>
            <a:ext cx="476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[4]</a:t>
            </a:r>
          </a:p>
        </p:txBody>
      </p:sp>
    </p:spTree>
    <p:extLst>
      <p:ext uri="{BB962C8B-B14F-4D97-AF65-F5344CB8AC3E}">
        <p14:creationId xmlns:p14="http://schemas.microsoft.com/office/powerpoint/2010/main" val="82489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-89118"/>
            <a:ext cx="8415543" cy="943095"/>
          </a:xfrm>
        </p:spPr>
        <p:txBody>
          <a:bodyPr>
            <a:normAutofit/>
          </a:bodyPr>
          <a:lstStyle/>
          <a:p>
            <a:r>
              <a:rPr lang="pt-BR" dirty="0" smtClean="0"/>
              <a:t>algoritmo genético </a:t>
            </a:r>
            <a:r>
              <a:rPr lang="pt-BR" dirty="0"/>
              <a:t>com o A*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2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4" y="1840653"/>
            <a:ext cx="4502085" cy="4502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085" y="1855168"/>
            <a:ext cx="4513284" cy="4502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4212" y="1317433"/>
            <a:ext cx="24721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 smtClean="0"/>
              <a:t>Com padrão</a:t>
            </a:r>
            <a:endParaRPr lang="pt-BR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6049022" y="1299078"/>
            <a:ext cx="23583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 smtClean="0"/>
              <a:t>Sem padrão</a:t>
            </a:r>
            <a:endParaRPr lang="pt-BR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3488151" y="1030111"/>
            <a:ext cx="17940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smtClean="0"/>
              <a:t>MAPAS</a:t>
            </a:r>
            <a:endParaRPr lang="pt-BR" sz="3600" dirty="0"/>
          </a:p>
        </p:txBody>
      </p:sp>
      <p:sp>
        <p:nvSpPr>
          <p:cNvPr id="10" name="Rectangle 9"/>
          <p:cNvSpPr/>
          <p:nvPr/>
        </p:nvSpPr>
        <p:spPr>
          <a:xfrm>
            <a:off x="8593612" y="6405207"/>
            <a:ext cx="476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[4]</a:t>
            </a:r>
          </a:p>
        </p:txBody>
      </p:sp>
    </p:spTree>
    <p:extLst>
      <p:ext uri="{BB962C8B-B14F-4D97-AF65-F5344CB8AC3E}">
        <p14:creationId xmlns:p14="http://schemas.microsoft.com/office/powerpoint/2010/main" val="50700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PROPOSTA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2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5" name="Picture 2" descr="C:\Users\telesl\Desktop\gastarpar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992" y="1468498"/>
            <a:ext cx="7038149" cy="4920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453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Objetivos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960145" y="2645870"/>
            <a:ext cx="827502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Criar uma base de testes com mapas em tamanhos</a:t>
            </a:r>
            <a:endParaRPr lang="pt-BR" sz="2400" dirty="0"/>
          </a:p>
          <a:p>
            <a:pPr lvl="1"/>
            <a:r>
              <a:rPr lang="pt-BR" sz="2400" dirty="0"/>
              <a:t> </a:t>
            </a:r>
            <a:r>
              <a:rPr lang="pt-BR" sz="2400" dirty="0" smtClean="0"/>
              <a:t>padrões diferentes.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Implementar o Algoritmo A*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Aplicar um modelo de paralelização de AG.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Combinar o modelo paralelo com o de busca</a:t>
            </a:r>
          </a:p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Mensurar os resultados</a:t>
            </a:r>
          </a:p>
        </p:txBody>
      </p:sp>
      <p:sp>
        <p:nvSpPr>
          <p:cNvPr id="3" name="Retângulo 2"/>
          <p:cNvSpPr/>
          <p:nvPr/>
        </p:nvSpPr>
        <p:spPr>
          <a:xfrm>
            <a:off x="510538" y="1617636"/>
            <a:ext cx="8496301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2300" dirty="0" smtClean="0"/>
              <a:t>Verificar </a:t>
            </a:r>
            <a:r>
              <a:rPr lang="pt-BR" sz="2300" dirty="0"/>
              <a:t>a aplicabilidade de paralelismo de AG para melhoria de precisão em busca heurística de </a:t>
            </a:r>
            <a:r>
              <a:rPr lang="pt-BR" sz="2300" dirty="0" smtClean="0"/>
              <a:t>caminhos.</a:t>
            </a:r>
            <a:endParaRPr lang="pt-BR" sz="2300" dirty="0"/>
          </a:p>
        </p:txBody>
      </p:sp>
    </p:spTree>
    <p:extLst>
      <p:ext uri="{BB962C8B-B14F-4D97-AF65-F5344CB8AC3E}">
        <p14:creationId xmlns:p14="http://schemas.microsoft.com/office/powerpoint/2010/main" val="47242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/>
              <a:t>Referencias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idx="1"/>
          </p:nvPr>
        </p:nvSpPr>
        <p:spPr>
          <a:xfrm>
            <a:off x="684212" y="1528917"/>
            <a:ext cx="8415542" cy="4855800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pt-BR" sz="2000" dirty="0" smtClean="0">
                <a:solidFill>
                  <a:schemeClr val="tx1"/>
                </a:solidFill>
              </a:rPr>
              <a:t>[1] ALAOUI</a:t>
            </a:r>
            <a:r>
              <a:rPr lang="pt-BR" sz="2000" dirty="0">
                <a:solidFill>
                  <a:schemeClr val="tx1"/>
                </a:solidFill>
              </a:rPr>
              <a:t>, O. F. S. M.; EL-GHAZAWI, T. A </a:t>
            </a:r>
            <a:r>
              <a:rPr lang="pt-BR" sz="2000" dirty="0" err="1">
                <a:solidFill>
                  <a:schemeClr val="tx1"/>
                </a:solidFill>
              </a:rPr>
              <a:t>parallel</a:t>
            </a:r>
            <a:r>
              <a:rPr lang="pt-BR" sz="2000" dirty="0">
                <a:solidFill>
                  <a:schemeClr val="tx1"/>
                </a:solidFill>
              </a:rPr>
              <a:t> </a:t>
            </a:r>
            <a:r>
              <a:rPr lang="pt-BR" sz="2000" dirty="0" err="1">
                <a:solidFill>
                  <a:schemeClr val="tx1"/>
                </a:solidFill>
              </a:rPr>
              <a:t>genetic</a:t>
            </a:r>
            <a:r>
              <a:rPr lang="pt-BR" sz="2000" dirty="0">
                <a:solidFill>
                  <a:schemeClr val="tx1"/>
                </a:solidFill>
              </a:rPr>
              <a:t> </a:t>
            </a:r>
            <a:r>
              <a:rPr lang="pt-BR" sz="2000" dirty="0" err="1">
                <a:solidFill>
                  <a:schemeClr val="tx1"/>
                </a:solidFill>
              </a:rPr>
              <a:t>algorithm</a:t>
            </a:r>
            <a:r>
              <a:rPr lang="pt-BR" sz="2000" dirty="0">
                <a:solidFill>
                  <a:schemeClr val="tx1"/>
                </a:solidFill>
              </a:rPr>
              <a:t> for </a:t>
            </a:r>
            <a:r>
              <a:rPr lang="pt-BR" sz="2000" dirty="0" err="1">
                <a:solidFill>
                  <a:schemeClr val="tx1"/>
                </a:solidFill>
              </a:rPr>
              <a:t>task</a:t>
            </a:r>
            <a:r>
              <a:rPr lang="pt-BR" sz="2000" dirty="0">
                <a:solidFill>
                  <a:schemeClr val="tx1"/>
                </a:solidFill>
              </a:rPr>
              <a:t> </a:t>
            </a:r>
            <a:r>
              <a:rPr lang="pt-BR" sz="2000" dirty="0" err="1" smtClean="0">
                <a:solidFill>
                  <a:schemeClr val="tx1"/>
                </a:solidFill>
              </a:rPr>
              <a:t>mapping</a:t>
            </a:r>
            <a:r>
              <a:rPr lang="pt-BR" sz="2000" dirty="0">
                <a:solidFill>
                  <a:schemeClr val="tx1"/>
                </a:solidFill>
              </a:rPr>
              <a:t> </a:t>
            </a:r>
            <a:r>
              <a:rPr lang="pt-BR" sz="2000" dirty="0" err="1" smtClean="0">
                <a:solidFill>
                  <a:schemeClr val="tx1"/>
                </a:solidFill>
              </a:rPr>
              <a:t>on</a:t>
            </a:r>
            <a:r>
              <a:rPr lang="pt-BR" sz="2000" dirty="0" smtClean="0">
                <a:solidFill>
                  <a:schemeClr val="tx1"/>
                </a:solidFill>
              </a:rPr>
              <a:t> </a:t>
            </a:r>
            <a:r>
              <a:rPr lang="pt-BR" sz="2000" dirty="0" err="1">
                <a:solidFill>
                  <a:schemeClr val="tx1"/>
                </a:solidFill>
              </a:rPr>
              <a:t>parallel</a:t>
            </a:r>
            <a:r>
              <a:rPr lang="pt-BR" sz="2000" dirty="0">
                <a:solidFill>
                  <a:schemeClr val="tx1"/>
                </a:solidFill>
              </a:rPr>
              <a:t> </a:t>
            </a:r>
            <a:r>
              <a:rPr lang="pt-BR" sz="2000" dirty="0" err="1">
                <a:solidFill>
                  <a:schemeClr val="tx1"/>
                </a:solidFill>
              </a:rPr>
              <a:t>machines</a:t>
            </a:r>
            <a:r>
              <a:rPr lang="pt-BR" sz="2000" dirty="0">
                <a:solidFill>
                  <a:schemeClr val="tx1"/>
                </a:solidFill>
              </a:rPr>
              <a:t>. 2000</a:t>
            </a:r>
            <a:r>
              <a:rPr lang="pt-BR" sz="2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Font typeface="Arial" charset="0"/>
              <a:buChar char="•"/>
            </a:pPr>
            <a:r>
              <a:rPr lang="pt-BR" sz="2000" dirty="0" smtClean="0">
                <a:solidFill>
                  <a:schemeClr val="tx1"/>
                </a:solidFill>
              </a:rPr>
              <a:t>[2] LUCAS</a:t>
            </a:r>
            <a:r>
              <a:rPr lang="pt-BR" sz="2000" dirty="0">
                <a:solidFill>
                  <a:schemeClr val="tx1"/>
                </a:solidFill>
              </a:rPr>
              <a:t>, D. C. Algoritmos </a:t>
            </a:r>
            <a:r>
              <a:rPr lang="pt-BR" sz="2000" dirty="0" err="1" smtClean="0">
                <a:solidFill>
                  <a:schemeClr val="tx1"/>
                </a:solidFill>
              </a:rPr>
              <a:t>gen</a:t>
            </a:r>
            <a:r>
              <a:rPr lang="en-US" sz="2000" dirty="0" err="1" smtClean="0">
                <a:solidFill>
                  <a:schemeClr val="tx1"/>
                </a:solidFill>
              </a:rPr>
              <a:t>é</a:t>
            </a:r>
            <a:r>
              <a:rPr lang="pt-BR" sz="2000" dirty="0" smtClean="0">
                <a:solidFill>
                  <a:schemeClr val="tx1"/>
                </a:solidFill>
              </a:rPr>
              <a:t>ticos</a:t>
            </a:r>
            <a:r>
              <a:rPr lang="pt-BR" sz="2000" dirty="0">
                <a:solidFill>
                  <a:schemeClr val="tx1"/>
                </a:solidFill>
              </a:rPr>
              <a:t>: uma </a:t>
            </a:r>
            <a:r>
              <a:rPr lang="pt-BR" sz="2000" dirty="0" err="1" smtClean="0">
                <a:solidFill>
                  <a:schemeClr val="tx1"/>
                </a:solidFill>
              </a:rPr>
              <a:t>introdu</a:t>
            </a:r>
            <a:r>
              <a:rPr lang="en-US" sz="2000" dirty="0" err="1" smtClean="0">
                <a:solidFill>
                  <a:schemeClr val="tx1"/>
                </a:solidFill>
              </a:rPr>
              <a:t>çã</a:t>
            </a:r>
            <a:r>
              <a:rPr lang="pt-BR" sz="2000" dirty="0" smtClean="0">
                <a:solidFill>
                  <a:schemeClr val="tx1"/>
                </a:solidFill>
              </a:rPr>
              <a:t>o</a:t>
            </a:r>
            <a:r>
              <a:rPr lang="pt-BR" sz="2000" dirty="0">
                <a:solidFill>
                  <a:schemeClr val="tx1"/>
                </a:solidFill>
              </a:rPr>
              <a:t>. </a:t>
            </a:r>
            <a:r>
              <a:rPr lang="pt-BR" sz="2000" dirty="0" smtClean="0">
                <a:solidFill>
                  <a:schemeClr val="tx1"/>
                </a:solidFill>
              </a:rPr>
              <a:t>Universidade </a:t>
            </a:r>
            <a:r>
              <a:rPr lang="pt-BR" sz="2000" dirty="0">
                <a:solidFill>
                  <a:schemeClr val="tx1"/>
                </a:solidFill>
              </a:rPr>
              <a:t>Federal do </a:t>
            </a:r>
            <a:r>
              <a:rPr lang="pt-BR" sz="2000" dirty="0" smtClean="0">
                <a:solidFill>
                  <a:schemeClr val="tx1"/>
                </a:solidFill>
              </a:rPr>
              <a:t>Rio Grande </a:t>
            </a:r>
            <a:r>
              <a:rPr lang="pt-BR" sz="2000" dirty="0">
                <a:solidFill>
                  <a:schemeClr val="tx1"/>
                </a:solidFill>
              </a:rPr>
              <a:t>do Sul, </a:t>
            </a:r>
            <a:r>
              <a:rPr lang="pt-BR" sz="2000" dirty="0" smtClean="0">
                <a:solidFill>
                  <a:schemeClr val="tx1"/>
                </a:solidFill>
              </a:rPr>
              <a:t>2002.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[3] </a:t>
            </a:r>
            <a:r>
              <a:rPr lang="en-US" sz="2000" dirty="0" smtClean="0">
                <a:solidFill>
                  <a:schemeClr val="tx1"/>
                </a:solidFill>
              </a:rPr>
              <a:t>HART</a:t>
            </a:r>
            <a:r>
              <a:rPr lang="en-US" sz="2000" dirty="0">
                <a:solidFill>
                  <a:schemeClr val="tx1"/>
                </a:solidFill>
              </a:rPr>
              <a:t>, N. J. N. P. E.; RAPHAEL, B. A formal basis for the heuristic determination of minimum cost paths. IEEE Transactions on Systems, Science, and </a:t>
            </a:r>
            <a:r>
              <a:rPr lang="en-US" sz="2000" dirty="0" smtClean="0">
                <a:solidFill>
                  <a:schemeClr val="tx1"/>
                </a:solidFill>
              </a:rPr>
              <a:t>Cybernetics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[4] SANTOS</a:t>
            </a:r>
            <a:r>
              <a:rPr lang="en-US" sz="2000" dirty="0">
                <a:solidFill>
                  <a:schemeClr val="tx1"/>
                </a:solidFill>
              </a:rPr>
              <a:t>, A. F. V. M. e. E. W. G. C. U. O. </a:t>
            </a:r>
            <a:r>
              <a:rPr lang="en-US" sz="2000" dirty="0" err="1">
                <a:solidFill>
                  <a:schemeClr val="tx1"/>
                </a:solidFill>
              </a:rPr>
              <a:t>Pathfinding</a:t>
            </a:r>
            <a:r>
              <a:rPr lang="en-US" sz="2000" dirty="0">
                <a:solidFill>
                  <a:schemeClr val="tx1"/>
                </a:solidFill>
              </a:rPr>
              <a:t> based on pattern detection using genetic algorithms. SBC - Proceedings of </a:t>
            </a:r>
            <a:r>
              <a:rPr lang="en-US" sz="2000" dirty="0" err="1">
                <a:solidFill>
                  <a:schemeClr val="tx1"/>
                </a:solidFill>
              </a:rPr>
              <a:t>SBGames</a:t>
            </a:r>
            <a:r>
              <a:rPr lang="en-US" sz="2000" dirty="0">
                <a:solidFill>
                  <a:schemeClr val="tx1"/>
                </a:solidFill>
              </a:rPr>
              <a:t>, 2012</a:t>
            </a:r>
            <a:endParaRPr lang="en-US" sz="2000" dirty="0" smtClean="0">
              <a:solidFill>
                <a:schemeClr val="tx1"/>
              </a:solidFill>
            </a:endParaRPr>
          </a:p>
          <a:p>
            <a:pPr marL="342900" indent="-342900">
              <a:buFont typeface="Arial" charset="0"/>
              <a:buChar char="•"/>
            </a:pPr>
            <a:endParaRPr lang="pt-BR" sz="2000" dirty="0" smtClean="0">
              <a:solidFill>
                <a:schemeClr val="tx1"/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2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</p:spTree>
    <p:extLst>
      <p:ext uri="{BB962C8B-B14F-4D97-AF65-F5344CB8AC3E}">
        <p14:creationId xmlns:p14="http://schemas.microsoft.com/office/powerpoint/2010/main" val="139513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/>
              <a:t>Agradecimentos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2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684212" y="1946787"/>
            <a:ext cx="57727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/>
              <a:t>Orientador: Prof. Dr. Eduardo </a:t>
            </a:r>
            <a:r>
              <a:rPr lang="pt-BR" sz="2400" dirty="0" err="1" smtClean="0"/>
              <a:t>Heredia</a:t>
            </a:r>
            <a:endParaRPr lang="pt-BR" sz="2400" dirty="0" smtClean="0"/>
          </a:p>
          <a:p>
            <a:endParaRPr lang="pt-BR" sz="2400" dirty="0" smtClean="0"/>
          </a:p>
          <a:p>
            <a:r>
              <a:rPr lang="pt-BR" sz="2400" dirty="0" smtClean="0"/>
              <a:t>Coordenadora: Daniele </a:t>
            </a:r>
            <a:r>
              <a:rPr lang="pt-BR" sz="2400" dirty="0" err="1" smtClean="0"/>
              <a:t>Mingatos</a:t>
            </a:r>
            <a:endParaRPr lang="pt-BR" sz="2400" dirty="0" smtClean="0"/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2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684212" y="1162730"/>
            <a:ext cx="3344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Busca heuristica [3]</a:t>
            </a:r>
            <a:endParaRPr lang="pt-BR" sz="2400" dirty="0" smtClean="0"/>
          </a:p>
        </p:txBody>
      </p:sp>
      <p:pic>
        <p:nvPicPr>
          <p:cNvPr id="10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8" y="2972745"/>
            <a:ext cx="7064851" cy="3587277"/>
          </a:xfrm>
          <a:prstGeom prst="rect">
            <a:avLst/>
          </a:prstGeom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458" y="1885652"/>
            <a:ext cx="535305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1269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684212" y="1162730"/>
            <a:ext cx="35670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BR" sz="2400" dirty="0" smtClean="0"/>
              <a:t>Como </a:t>
            </a:r>
            <a:r>
              <a:rPr lang="pt-BR" sz="2400" dirty="0"/>
              <a:t>funciona</a:t>
            </a:r>
            <a:r>
              <a:rPr lang="pt-BR" sz="2400" dirty="0" smtClean="0"/>
              <a:t>? [3] </a:t>
            </a:r>
            <a:endParaRPr lang="pt-BR" sz="2400" dirty="0" smtClean="0"/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1990687"/>
            <a:ext cx="3448050" cy="423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1772" y="2000212"/>
            <a:ext cx="3352800" cy="422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22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341" y="881324"/>
            <a:ext cx="5584145" cy="5660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1538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4007" y="1050343"/>
            <a:ext cx="5603421" cy="568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89474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372" y="881323"/>
            <a:ext cx="5638800" cy="577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390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9753" y="880855"/>
            <a:ext cx="5772150" cy="583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0316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103239"/>
            <a:ext cx="8415543" cy="778084"/>
          </a:xfrm>
        </p:spPr>
        <p:txBody>
          <a:bodyPr>
            <a:normAutofit/>
          </a:bodyPr>
          <a:lstStyle/>
          <a:p>
            <a:r>
              <a:rPr lang="pt-BR" dirty="0" smtClean="0"/>
              <a:t>Algoritmo A*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895828" y="604975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Espaço Reservado para Texto 2"/>
          <p:cNvSpPr txBox="1">
            <a:spLocks/>
          </p:cNvSpPr>
          <p:nvPr/>
        </p:nvSpPr>
        <p:spPr>
          <a:xfrm>
            <a:off x="9349386" y="403790"/>
            <a:ext cx="5377374" cy="63158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chemeClr val="tx1"/>
                </a:solidFill>
              </a:rPr>
              <a:t>1. Busca de Caminho</a:t>
            </a:r>
          </a:p>
          <a:p>
            <a:r>
              <a:rPr lang="pt-BR" sz="1400" dirty="0">
                <a:solidFill>
                  <a:schemeClr val="tx1"/>
                </a:solidFill>
              </a:rPr>
              <a:t>2. Algoritmo A*</a:t>
            </a:r>
          </a:p>
          <a:p>
            <a:r>
              <a:rPr lang="pt-BR" sz="1400" dirty="0">
                <a:solidFill>
                  <a:schemeClr val="tx2"/>
                </a:solidFill>
              </a:rPr>
              <a:t>3. Algoritmo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4.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5. Algoritmos Genéticos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6. Algoritmos Genéticos e A*</a:t>
            </a:r>
          </a:p>
          <a:p>
            <a:r>
              <a:rPr lang="pt-BR" sz="1400" dirty="0">
                <a:solidFill>
                  <a:schemeClr val="tx1"/>
                </a:solidFill>
              </a:rPr>
              <a:t>7. Objetivos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8. O Modelo</a:t>
            </a:r>
          </a:p>
          <a:p>
            <a:r>
              <a:rPr lang="pt-BR" sz="1400" dirty="0">
                <a:solidFill>
                  <a:schemeClr val="tx1"/>
                </a:solidFill>
              </a:rPr>
              <a:t>9. Disciplinas contribuíram</a:t>
            </a:r>
          </a:p>
          <a:p>
            <a:r>
              <a:rPr lang="pt-BR" sz="1400" dirty="0">
                <a:solidFill>
                  <a:schemeClr val="tx1"/>
                </a:solidFill>
              </a:rPr>
              <a:t>10. Referencias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11. Agradecimentos</a:t>
            </a:r>
          </a:p>
          <a:p>
            <a:r>
              <a:rPr lang="pt-BR" sz="1400" dirty="0">
                <a:solidFill>
                  <a:schemeClr val="tx1"/>
                </a:solidFill>
              </a:rPr>
              <a:t>12. Perguntas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220" y="935737"/>
            <a:ext cx="6611143" cy="578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8476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537D0B"/>
      </a:dk2>
      <a:lt2>
        <a:srgbClr val="A9E257"/>
      </a:lt2>
      <a:accent1>
        <a:srgbClr val="38540A"/>
      </a:accent1>
      <a:accent2>
        <a:srgbClr val="31A274"/>
      </a:accent2>
      <a:accent3>
        <a:srgbClr val="236073"/>
      </a:accent3>
      <a:accent4>
        <a:srgbClr val="6C4D90"/>
      </a:accent4>
      <a:accent5>
        <a:srgbClr val="983C27"/>
      </a:accent5>
      <a:accent6>
        <a:srgbClr val="CD811F"/>
      </a:accent6>
      <a:hlink>
        <a:srgbClr val="293F06"/>
      </a:hlink>
      <a:folHlink>
        <a:srgbClr val="68883A"/>
      </a:folHlink>
    </a:clrScheme>
    <a:fontScheme name="Fatia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Slice" id="{0507925B-6AC9-4358-8E18-C330545D08F8}" vid="{19759155-7935-4C61-A06C-C04380D1B1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4948</TotalTime>
  <Words>1706</Words>
  <Application>Microsoft Office PowerPoint</Application>
  <PresentationFormat>Custom</PresentationFormat>
  <Paragraphs>403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Fatia</vt:lpstr>
      <vt:lpstr>Uma abordagem sobre a utilização  de paralelismo em algoritmos genéticos aplicados em busca heurística de caminhos  junho/2016</vt:lpstr>
      <vt:lpstr>busca de caminho</vt:lpstr>
      <vt:lpstr>Algoritmo A*</vt:lpstr>
      <vt:lpstr>Algoritmo A*</vt:lpstr>
      <vt:lpstr>Algoritmo A*</vt:lpstr>
      <vt:lpstr>Algoritmo A*</vt:lpstr>
      <vt:lpstr>Algoritmo A*</vt:lpstr>
      <vt:lpstr>Algoritmo A*</vt:lpstr>
      <vt:lpstr>Algoritmo A*</vt:lpstr>
      <vt:lpstr>Algoritmo A*</vt:lpstr>
      <vt:lpstr>Algoritmo A*</vt:lpstr>
      <vt:lpstr>Algoritmo A*</vt:lpstr>
      <vt:lpstr>Algoritmo A*</vt:lpstr>
      <vt:lpstr>Algoritmo A*</vt:lpstr>
      <vt:lpstr>Algoritmo A*</vt:lpstr>
      <vt:lpstr>Algoritmo A*</vt:lpstr>
      <vt:lpstr>Algoritmo A*</vt:lpstr>
      <vt:lpstr>Algoritmo A*</vt:lpstr>
      <vt:lpstr>Algoritmo A*</vt:lpstr>
      <vt:lpstr>Algoritmo Genético</vt:lpstr>
      <vt:lpstr>Algoritmo Genético Paralelo</vt:lpstr>
      <vt:lpstr>algoritmo genético com o A*</vt:lpstr>
      <vt:lpstr>algoritmo genético com o A*</vt:lpstr>
      <vt:lpstr>PROPOSTA</vt:lpstr>
      <vt:lpstr>Objetivos</vt:lpstr>
      <vt:lpstr>Referencias</vt:lpstr>
      <vt:lpstr>Agradecimentos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Uma abordagem de redes neurais artificiais para sistemas de detecção e prevenção de intrusão</dc:title>
  <dc:creator>Usuário do Microsoft Office</dc:creator>
  <cp:lastModifiedBy>Teles, Lucas</cp:lastModifiedBy>
  <cp:revision>100</cp:revision>
  <dcterms:created xsi:type="dcterms:W3CDTF">2015-06-13T14:44:39Z</dcterms:created>
  <dcterms:modified xsi:type="dcterms:W3CDTF">2016-06-20T14:43:59Z</dcterms:modified>
</cp:coreProperties>
</file>

<file path=docProps/thumbnail.jpeg>
</file>